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71" autoAdjust="0"/>
    <p:restoredTop sz="49290" autoAdjust="0"/>
  </p:normalViewPr>
  <p:slideViewPr>
    <p:cSldViewPr snapToGrid="0">
      <p:cViewPr varScale="1">
        <p:scale>
          <a:sx n="72" d="100"/>
          <a:sy n="72" d="100"/>
        </p:scale>
        <p:origin x="224" y="45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then applies any configuration changes.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communication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r>
              <a:rPr lang="en-US" baseline="0" dirty="0" smtClean="0"/>
              <a:t> n</a:t>
            </a:r>
            <a:r>
              <a:rPr lang="en-US" dirty="0" smtClean="0"/>
              <a:t>odes; cookbooks;</a:t>
            </a:r>
            <a:r>
              <a:rPr lang="en-US" baseline="0" dirty="0" smtClean="0"/>
              <a:t> roles; environments; and more. </a:t>
            </a:r>
            <a:r>
              <a:rPr lang="en-US" dirty="0" smtClean="0"/>
              <a:t>knife does</a:t>
            </a:r>
            <a:r>
              <a:rPr lang="en-US" baseline="0" dirty="0" smtClean="0"/>
              <a:t> this through a series of sub-commands</a:t>
            </a:r>
            <a:r>
              <a:rPr lang="en-US" dirty="0" smtClean="0"/>
              <a: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 </a:t>
            </a:r>
            <a:r>
              <a:rPr lang="en-US" dirty="0" smtClean="0"/>
              <a:t>typed the command correctly; executed the command within the chef repository directory;</a:t>
            </a:r>
            <a:r>
              <a:rPr lang="en-US" baseline="0" dirty="0" smtClean="0"/>
              <a:t> </a:t>
            </a: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 and </a:t>
            </a: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a:t>
            </a:r>
            <a:r>
              <a:rPr lang="en-US" smtClean="0"/>
              <a:t>blank.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r>
              <a:rPr lang="en-US" baseline="0" dirty="0" smtClean="0"/>
              <a:t> </a:t>
            </a:r>
            <a:r>
              <a:rPr lang="en-US" dirty="0" smtClean="0"/>
              <a:t>Installing chef tools if they are not already installed; Configuring Chef to communicate with the Chef Server; Running chef-client to apply a default run list.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a:t>
            </a:r>
            <a:r>
              <a:rPr lang="en-US" baseline="0" dirty="0" smtClean="0"/>
              <a:t> </a:t>
            </a:r>
            <a:r>
              <a:rPr lang="en-US" dirty="0" smtClean="0"/>
              <a:t>Include the '--sudo' flag because you are installing software and writing configuration to directories traditionally owned by the root user.</a:t>
            </a:r>
            <a:r>
              <a:rPr lang="en-US" baseline="0" dirty="0" smtClean="0"/>
              <a:t> </a:t>
            </a:r>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 There are many ways that you can route the traffic from one node to a group of similar nodes. This can be done with services by some of the major cloud providers or it can be done with another instance running as a load balancer.</a:t>
            </a:r>
            <a:r>
              <a:rPr lang="en-US" baseline="0" dirty="0" smtClean="0"/>
              <a:t> </a:t>
            </a:r>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 Note that the haproxy is actually a load balancer.</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essenti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berkshelf.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pPr algn="ctr"/>
            <a:r>
              <a:rPr lang="en-US" sz="4000" dirty="0">
                <a:hlinkClick r:id="rId3"/>
              </a:rPr>
              <a:t>https://</a:t>
            </a:r>
            <a:r>
              <a:rPr lang="en-US" sz="4000" dirty="0" smtClean="0">
                <a:hlinkClick r:id="rId3"/>
              </a:rPr>
              <a:t>github.com/chef-training/chef-essentials-repo</a:t>
            </a:r>
            <a:endParaRPr lang="en-US" sz="4000" dirty="0" smtClean="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225" t="17286" r="11755" b="4694"/>
          <a:stretch/>
        </p:blipFill>
        <p:spPr>
          <a:xfrm>
            <a:off x="1915729" y="1535512"/>
            <a:ext cx="12424543" cy="5959897"/>
          </a:xfrm>
          <a:prstGeom prst="rect">
            <a:avLst/>
          </a:prstGeom>
          <a:ln>
            <a:solidFill>
              <a:schemeClr val="accent1"/>
            </a:solidFill>
          </a:ln>
        </p:spPr>
      </p:pic>
      <p:sp>
        <p:nvSpPr>
          <p:cNvPr id="9" name="Down Arrow 8"/>
          <p:cNvSpPr/>
          <p:nvPr/>
        </p:nvSpPr>
        <p:spPr bwMode="auto">
          <a:xfrm>
            <a:off x="12919570" y="1133856"/>
            <a:ext cx="1277266" cy="2578632"/>
          </a:xfrm>
          <a:prstGeom prst="down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pPr algn="ctr"/>
            <a:r>
              <a:rPr lang="en-US" dirty="0" smtClean="0">
                <a:hlinkClick r:id="rId3"/>
              </a:rPr>
              <a:t>http://berkshelf.com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haproxy (load balancer)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haproxy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16391</TotalTime>
  <Words>5804</Words>
  <Application>Microsoft Macintosh PowerPoint</Application>
  <PresentationFormat>Custom</PresentationFormat>
  <Paragraphs>762</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Courier New</vt:lpstr>
      <vt:lpstr>Gill Sans MT</vt:lpstr>
      <vt:lpstr>Wingdings</vt:lpstr>
      <vt:lpstr>Arial</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2127</cp:revision>
  <cp:lastPrinted>2015-02-07T23:49:10Z</cp:lastPrinted>
  <dcterms:created xsi:type="dcterms:W3CDTF">2012-09-13T17:36:07Z</dcterms:created>
  <dcterms:modified xsi:type="dcterms:W3CDTF">2016-02-22T22:12:13Z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